
<file path=[Content_Types].xml><?xml version="1.0" encoding="utf-8"?>
<Types xmlns="http://schemas.openxmlformats.org/package/2006/content-types"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colors7.xml" ContentType="application/vnd.ms-office.chartcolorstyle+xml"/>
  <Override PartName="/ppt/charts/colors8.xml" ContentType="application/vnd.ms-office.chartcolorstyle+xml"/>
  <Override PartName="/ppt/charts/colors9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charts/style7.xml" ContentType="application/vnd.ms-office.chartstyle+xml"/>
  <Override PartName="/ppt/charts/style8.xml" ContentType="application/vnd.ms-office.chartstyle+xml"/>
  <Override PartName="/ppt/charts/style9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2" r:id="rId11"/>
    <p:sldId id="263" r:id="rId12"/>
    <p:sldId id="268" r:id="rId13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package" Target="../embeddings/Workbook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package" Target="../embeddings/Workbook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package" Target="../embeddings/Workbook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package" Target="../embeddings/Workbook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Workbook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baseline="0"/>
              <a:t>Малоимущие семьи  </a:t>
            </a:r>
            <a:endParaRPr lang="ru-RU" sz="20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Лист1!$D$2:$D$4</c:f>
              <c:strCache>
                <c:ptCount val="3"/>
                <c:pt idx="0">
                  <c:v>19-20 уч.год</c:v>
                </c:pt>
                <c:pt idx="1">
                  <c:v>20-21 уч.год</c:v>
                </c:pt>
                <c:pt idx="2">
                  <c:v>21-22 уч.год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52</c:v>
                </c:pt>
                <c:pt idx="1">
                  <c:v>44</c:v>
                </c:pt>
                <c:pt idx="2">
                  <c:v>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7967232"/>
        <c:axId val="127968768"/>
      </c:barChart>
      <c:catAx>
        <c:axId val="12796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27968768"/>
        <c:crosses val="autoZero"/>
        <c:auto val="1"/>
        <c:lblAlgn val="ctr"/>
        <c:lblOffset val="100"/>
        <c:noMultiLvlLbl val="0"/>
      </c:catAx>
      <c:valAx>
        <c:axId val="12796876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2796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baseline="0"/>
              <a:t>Многодетные семьи  </a:t>
            </a:r>
            <a:endParaRPr lang="ru-RU" sz="20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Лист1!$G$2:$G$4</c:f>
              <c:strCache>
                <c:ptCount val="3"/>
                <c:pt idx="0">
                  <c:v>19-20 уч.год</c:v>
                </c:pt>
                <c:pt idx="1">
                  <c:v>20-21 уч.год</c:v>
                </c:pt>
                <c:pt idx="2">
                  <c:v>21-22 уч.год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77</c:v>
                </c:pt>
                <c:pt idx="1">
                  <c:v>104</c:v>
                </c:pt>
                <c:pt idx="2">
                  <c:v>118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32170880"/>
        <c:axId val="132172416"/>
      </c:barChart>
      <c:catAx>
        <c:axId val="13217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32172416"/>
        <c:crosses val="autoZero"/>
        <c:auto val="1"/>
        <c:lblAlgn val="ctr"/>
        <c:lblOffset val="100"/>
        <c:noMultiLvlLbl val="0"/>
      </c:catAx>
      <c:valAx>
        <c:axId val="13217241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32170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/>
              <a:t>Всего</a:t>
            </a:r>
            <a:r>
              <a:rPr lang="ru-RU" sz="2000" b="1" baseline="0"/>
              <a:t> учащихся (кол-во человек)</a:t>
            </a:r>
            <a:endParaRPr lang="ru-RU" sz="20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19-20 уч.год</c:v>
                </c:pt>
                <c:pt idx="1">
                  <c:v>20-21 уч.год</c:v>
                </c:pt>
                <c:pt idx="2">
                  <c:v>21-22 уч.год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391</c:v>
                </c:pt>
                <c:pt idx="1">
                  <c:v>354</c:v>
                </c:pt>
                <c:pt idx="2">
                  <c:v>365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298688"/>
        <c:axId val="161300480"/>
      </c:barChart>
      <c:catAx>
        <c:axId val="16129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1300480"/>
        <c:crosses val="autoZero"/>
        <c:auto val="1"/>
        <c:lblAlgn val="ctr"/>
        <c:lblOffset val="100"/>
        <c:noMultiLvlLbl val="0"/>
      </c:catAx>
      <c:valAx>
        <c:axId val="16130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129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baseline="0"/>
              <a:t>Инвалиды (кол-во человек) </a:t>
            </a:r>
            <a:endParaRPr lang="ru-RU" sz="2000" b="1"/>
          </a:p>
        </c:rich>
      </c:tx>
      <c:layout>
        <c:manualLayout>
          <c:xMode val="edge"/>
          <c:yMode val="edge"/>
          <c:x val="0.134317479016345"/>
          <c:y val="0.085864159457795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Лист1!$J$2:$J$4</c:f>
              <c:strCache>
                <c:ptCount val="3"/>
                <c:pt idx="0">
                  <c:v>19-20 уч.год</c:v>
                </c:pt>
                <c:pt idx="1">
                  <c:v>20-21 уч.год</c:v>
                </c:pt>
                <c:pt idx="2">
                  <c:v>21-22 уч.год</c:v>
                </c:pt>
              </c:strCache>
            </c:strRef>
          </c:cat>
          <c:val>
            <c:numRef>
              <c:f>Лист1!$K$2:$K$4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472512"/>
        <c:axId val="161474048"/>
      </c:barChart>
      <c:catAx>
        <c:axId val="16147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1474048"/>
        <c:crosses val="autoZero"/>
        <c:auto val="1"/>
        <c:lblAlgn val="ctr"/>
        <c:lblOffset val="100"/>
        <c:noMultiLvlLbl val="0"/>
      </c:catAx>
      <c:valAx>
        <c:axId val="16147404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1472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baseline="0" dirty="0" smtClean="0"/>
              <a:t>Находящиеся </a:t>
            </a:r>
            <a:r>
              <a:rPr lang="ru-RU" sz="2000" b="1" baseline="0" dirty="0"/>
              <a:t>под опекой (кол-во человек) </a:t>
            </a:r>
            <a:endParaRPr lang="ru-RU" sz="2000" b="1" dirty="0"/>
          </a:p>
        </c:rich>
      </c:tx>
      <c:layout>
        <c:manualLayout>
          <c:xMode val="edge"/>
          <c:yMode val="edge"/>
          <c:x val="0.122448080481479"/>
          <c:y val="0.0851206174992026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Лист1!$H$19:$H$21</c:f>
              <c:strCache>
                <c:ptCount val="3"/>
                <c:pt idx="0">
                  <c:v>19-20 уч.год</c:v>
                </c:pt>
                <c:pt idx="1">
                  <c:v>20-21 уч.год</c:v>
                </c:pt>
                <c:pt idx="2">
                  <c:v>21-22 уч.год</c:v>
                </c:pt>
              </c:strCache>
            </c:strRef>
          </c:cat>
          <c:val>
            <c:numRef>
              <c:f>Лист1!$I$19:$I$21</c:f>
              <c:numCache>
                <c:formatCode>General</c:formatCode>
                <c:ptCount val="3"/>
                <c:pt idx="0">
                  <c:v>12</c:v>
                </c:pt>
                <c:pt idx="1">
                  <c:v>9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391744"/>
        <c:axId val="161393280"/>
      </c:barChart>
      <c:catAx>
        <c:axId val="16139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1393280"/>
        <c:crosses val="autoZero"/>
        <c:auto val="1"/>
        <c:lblAlgn val="ctr"/>
        <c:lblOffset val="100"/>
        <c:noMultiLvlLbl val="0"/>
      </c:catAx>
      <c:valAx>
        <c:axId val="16139328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139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baseline="0"/>
              <a:t>Воспитанники детских домов </a:t>
            </a:r>
            <a:endParaRPr lang="ru-RU" sz="20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FF99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Лист1!$H$24:$H$26</c:f>
              <c:strCache>
                <c:ptCount val="3"/>
                <c:pt idx="0">
                  <c:v>19-20 уч.год</c:v>
                </c:pt>
                <c:pt idx="1">
                  <c:v>20-21 уч.год</c:v>
                </c:pt>
                <c:pt idx="2">
                  <c:v>21-22 уч.год</c:v>
                </c:pt>
              </c:strCache>
            </c:strRef>
          </c:cat>
          <c:val>
            <c:numRef>
              <c:f>Лист1!$I$24:$I$26</c:f>
              <c:numCache>
                <c:formatCode>General</c:formatCode>
                <c:ptCount val="3"/>
                <c:pt idx="0">
                  <c:v>13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2916608"/>
        <c:axId val="162803712"/>
      </c:barChart>
      <c:catAx>
        <c:axId val="16291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2803712"/>
        <c:crosses val="autoZero"/>
        <c:auto val="1"/>
        <c:lblAlgn val="ctr"/>
        <c:lblOffset val="100"/>
        <c:noMultiLvlLbl val="0"/>
      </c:catAx>
      <c:valAx>
        <c:axId val="16280371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291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baseline="0"/>
              <a:t>Мигранты</a:t>
            </a:r>
            <a:endParaRPr lang="ru-RU" sz="2000" b="1" baseline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Лист1!$G$28:$G$30</c:f>
              <c:strCache>
                <c:ptCount val="3"/>
                <c:pt idx="0">
                  <c:v>19-20 уч.год</c:v>
                </c:pt>
                <c:pt idx="1">
                  <c:v>20-21 уч.год</c:v>
                </c:pt>
                <c:pt idx="2">
                  <c:v>21-22 уч.год</c:v>
                </c:pt>
              </c:strCache>
            </c:strRef>
          </c:cat>
          <c:val>
            <c:numRef>
              <c:f>Лист1!$H$28:$H$30</c:f>
              <c:numCache>
                <c:formatCode>General</c:formatCode>
                <c:ptCount val="3"/>
                <c:pt idx="0">
                  <c:v>20</c:v>
                </c:pt>
                <c:pt idx="1">
                  <c:v>22</c:v>
                </c:pt>
                <c:pt idx="2">
                  <c:v>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2848128"/>
        <c:axId val="153613440"/>
      </c:barChart>
      <c:catAx>
        <c:axId val="16284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53613440"/>
        <c:crosses val="autoZero"/>
        <c:auto val="1"/>
        <c:lblAlgn val="ctr"/>
        <c:lblOffset val="100"/>
        <c:noMultiLvlLbl val="0"/>
      </c:catAx>
      <c:valAx>
        <c:axId val="15361344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2848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baseline="0" dirty="0" smtClean="0"/>
              <a:t>СОП (кол-во учащихся)</a:t>
            </a:r>
            <a:endParaRPr lang="ru-RU" sz="2000" b="1" baseline="0" dirty="0"/>
          </a:p>
        </c:rich>
      </c:tx>
      <c:layout>
        <c:manualLayout>
          <c:xMode val="edge"/>
          <c:yMode val="edge"/>
          <c:x val="0.133630746009064"/>
          <c:y val="0.0263540321828864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ПДН</c:f>
              <c:strCache>
                <c:ptCount val="1"/>
                <c:pt idx="0">
                  <c:v>ПДН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Лист1!$I$28:$I$30</c:f>
              <c:strCache>
                <c:ptCount val="3"/>
                <c:pt idx="0">
                  <c:v>19-20 уч.год</c:v>
                </c:pt>
                <c:pt idx="1">
                  <c:v>20-21 уч.год</c:v>
                </c:pt>
                <c:pt idx="2">
                  <c:v>21-22 уч.год</c:v>
                </c:pt>
              </c:strCache>
            </c:strRef>
          </c:cat>
          <c:val>
            <c:numRef>
              <c:f>Лист1!$J$28:$J$30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КДН</c:f>
              <c:strCache>
                <c:ptCount val="1"/>
                <c:pt idx="0">
                  <c:v>КДН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Лист1!$I$28:$I$30</c:f>
              <c:strCache>
                <c:ptCount val="3"/>
                <c:pt idx="0">
                  <c:v>19-20 уч.год</c:v>
                </c:pt>
                <c:pt idx="1">
                  <c:v>20-21 уч.год</c:v>
                </c:pt>
                <c:pt idx="2">
                  <c:v>21-22 уч.год</c:v>
                </c:pt>
              </c:strCache>
            </c:strRef>
          </c:cat>
          <c:val>
            <c:numRef>
              <c:f>Лист1!$K$28:$K$30</c:f>
              <c:numCache>
                <c:formatCode>General</c:formatCode>
                <c:ptCount val="3"/>
                <c:pt idx="0">
                  <c:v>6</c:v>
                </c:pt>
                <c:pt idx="1">
                  <c:v>14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2953472"/>
        <c:axId val="162967552"/>
      </c:barChart>
      <c:catAx>
        <c:axId val="16295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2967552"/>
        <c:crosses val="autoZero"/>
        <c:auto val="1"/>
        <c:lblAlgn val="ctr"/>
        <c:lblOffset val="100"/>
        <c:noMultiLvlLbl val="0"/>
      </c:catAx>
      <c:valAx>
        <c:axId val="1629675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295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/>
              <a:t>ВШУ </a:t>
            </a:r>
            <a:r>
              <a:rPr lang="ru-RU" sz="2000" b="1" baseline="0"/>
              <a:t>(кол-во учащихся) </a:t>
            </a:r>
            <a:endParaRPr lang="ru-RU" sz="2000" b="1"/>
          </a:p>
        </c:rich>
      </c:tx>
      <c:layout>
        <c:manualLayout>
          <c:xMode val="edge"/>
          <c:yMode val="edge"/>
          <c:x val="0.194409198198251"/>
          <c:y val="0.023024421296739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Лист1!$T$20:$T$22</c:f>
              <c:strCache>
                <c:ptCount val="3"/>
                <c:pt idx="0">
                  <c:v>19-20 уч.год</c:v>
                </c:pt>
                <c:pt idx="1">
                  <c:v>20-21 уч.год</c:v>
                </c:pt>
                <c:pt idx="2">
                  <c:v>21-22 уч.год</c:v>
                </c:pt>
              </c:strCache>
            </c:strRef>
          </c:cat>
          <c:val>
            <c:numRef>
              <c:f>Лист1!$U$20:$U$22</c:f>
              <c:numCache>
                <c:formatCode>General</c:formatCode>
                <c:ptCount val="3"/>
                <c:pt idx="0">
                  <c:v>30</c:v>
                </c:pt>
                <c:pt idx="1">
                  <c:v>25</c:v>
                </c:pt>
                <c:pt idx="2">
                  <c:v>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3115008"/>
        <c:axId val="163116544"/>
      </c:barChart>
      <c:catAx>
        <c:axId val="16311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3116544"/>
        <c:crosses val="autoZero"/>
        <c:auto val="1"/>
        <c:lblAlgn val="ctr"/>
        <c:lblOffset val="100"/>
        <c:noMultiLvlLbl val="0"/>
      </c:catAx>
      <c:valAx>
        <c:axId val="16311654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6311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 lang="ru-RU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CC599-897F-4F2A-A6B2-5ED106E8615C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1FA75-D2E2-4CD6-BE55-B893FF42339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1FA75-D2E2-4CD6-BE55-B893FF423391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anose="020B0604020202020204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74FBE-18E5-4E0A-94B3-593145DAC05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F05943E-CBB4-428B-AF88-6AA1164810F7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DB74FBE-18E5-4E0A-94B3-593145DAC055}" type="slidenum">
              <a:rPr lang="ru-RU" smtClean="0"/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chart" Target="../charts/chart7.xml"/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hart" Target="../charts/chart9.xml"/><Relationship Id="rId1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2786082"/>
          </a:xfrm>
        </p:spPr>
        <p:txBody>
          <a:bodyPr/>
          <a:lstStyle/>
          <a:p>
            <a:r>
              <a:rPr lang="ru-RU" dirty="0" smtClean="0"/>
              <a:t>Социальная работа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229200"/>
            <a:ext cx="4240560" cy="12192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Выполнила: социальный педагог МАОУ «СШ № 66» Иванова С.Н.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0034" y="928670"/>
            <a:ext cx="7858180" cy="50783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 то же время ведется интенсивная работа с семьями СОП благодаря чему состав состоящих на учете СОП постоянно изменяется, одни семьи благополучно снимаются с учета, другие поступают в наше учебное заведение уже находясь в положении СОП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4800" dirty="0" smtClean="0"/>
              <a:t>Профилактическая работа 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285861"/>
            <a:ext cx="821537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    1.</a:t>
            </a:r>
            <a:r>
              <a:rPr lang="ru-RU" sz="2800" dirty="0" smtClean="0"/>
              <a:t>Направление это помощь семье в проблемах, связанных с учёбой и воспитанием ребёнка.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643182"/>
            <a:ext cx="83582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    2.</a:t>
            </a:r>
            <a:r>
              <a:rPr lang="ru-RU" sz="2800" dirty="0" smtClean="0"/>
              <a:t>Направление это помощь ребёнку в устранении причин, негативно влияющих на его посещаемость и успеваемость.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071942"/>
            <a:ext cx="81439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</a:t>
            </a:r>
            <a:r>
              <a:rPr lang="ru-RU" sz="2800" b="1" dirty="0" smtClean="0"/>
              <a:t>3.</a:t>
            </a:r>
            <a:r>
              <a:rPr lang="ru-RU" sz="2800" dirty="0" smtClean="0"/>
              <a:t>Направление это беседы с учащимися, в том числе индивидуальные.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5000636"/>
            <a:ext cx="80724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</a:t>
            </a:r>
            <a:r>
              <a:rPr lang="ru-RU" sz="2800" b="1" dirty="0" smtClean="0"/>
              <a:t>4.</a:t>
            </a:r>
            <a:r>
              <a:rPr lang="ru-RU" sz="2800" dirty="0" smtClean="0"/>
              <a:t>Направление это 100 %  организация каникулярной занятости состоящих на разных видах учета.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572008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857232"/>
            <a:ext cx="82153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5.</a:t>
            </a:r>
            <a:r>
              <a:rPr lang="ru-RU" sz="2800" dirty="0" smtClean="0"/>
              <a:t>Направлением деятельности  это диагностирование на ранней стадии всевозможных проблем у данной категории учащих.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571744"/>
            <a:ext cx="86439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6.</a:t>
            </a:r>
            <a:r>
              <a:rPr lang="ru-RU" sz="2800" dirty="0" smtClean="0"/>
              <a:t>Направление это работа совета профилактики и индивидуальные беседы совместно с классными руководителем и инспектором.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4071942"/>
            <a:ext cx="80010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это помощь педагогам школы в разрешении конфликтов с детьми и методическая помощь так же входит в систему нашей работы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571612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Дети, находящиеся в социально опасном положении - это дети, которые совершают разные дурные поступки, у них проблемы в семье, они сильно отличаются от примерных детей. </a:t>
            </a:r>
            <a:endParaRPr lang="ru-R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000100" y="642918"/>
            <a:ext cx="7358114" cy="563231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наша задача - в каждом ученике видеть уникальную личность, уважать её, понимать, принимать, верить в неё.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Конечно, любить и уважать трудных детей сложнее, чем хороших, но любовь и забота нужны им больше, так как они, как правило, обделены этими эмоциями.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3500462"/>
          </a:xfrm>
        </p:spPr>
        <p:txBody>
          <a:bodyPr/>
          <a:lstStyle/>
          <a:p>
            <a:r>
              <a:rPr lang="ru-RU" sz="8000" dirty="0" smtClean="0"/>
              <a:t>Спасибо </a:t>
            </a:r>
            <a:br>
              <a:rPr lang="ru-RU" sz="8000" dirty="0" smtClean="0"/>
            </a:br>
            <a:r>
              <a:rPr lang="ru-RU" sz="8000" dirty="0" smtClean="0"/>
              <a:t>за </a:t>
            </a:r>
            <a:br>
              <a:rPr lang="ru-RU" sz="8000" dirty="0" smtClean="0"/>
            </a:br>
            <a:r>
              <a:rPr lang="ru-RU" sz="8000" dirty="0" smtClean="0"/>
              <a:t>внимание</a:t>
            </a:r>
            <a:endParaRPr lang="ru-RU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/>
          <a:lstStyle/>
          <a:p>
            <a:r>
              <a:rPr lang="ru-RU" sz="4400" dirty="0" smtClean="0"/>
              <a:t>Социальный паспорт школы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85794"/>
            <a:ext cx="8258204" cy="5715040"/>
          </a:xfrm>
        </p:spPr>
        <p:txBody>
          <a:bodyPr>
            <a:normAutofit fontScale="900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2019-2020 учебный год</a:t>
            </a:r>
            <a:endParaRPr lang="ru-RU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Всего учащихся: 391</a:t>
            </a:r>
            <a:endParaRPr lang="ru-RU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Малоимущие: 52 семьи        Многодетные: 77 семей       Инвалиды: 5 уч-ся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Под опекой:12 уч-ся                Детский  дом:13 уч-ся           Мигранты: 20 уч-ся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ВШУ: 30 уч-ся                        СОП:11 уч-ся из них в ПДН - 5 уч-ся, в КДН – 6 уч-ся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2020-2021 учебный год</a:t>
            </a:r>
            <a:endParaRPr lang="ru-RU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Всего учащихся: 354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Малоимущие: 44 семьи      Многодетные: 104 семьи         Инвалиды: 5 уч-ся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Под опекой: 9 уч-ся               Детский  дом: 4 уч-ся               Мигранты: 22 уч-ся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  ВШУ: 25 уч-ся                     СОП: 17 уч-ся из них в  ПДН - 3 уч-ся, в  КДН – 14 уч-ся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2021-2022 учебный год</a:t>
            </a:r>
            <a:endParaRPr lang="ru-RU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Всего учащихся: 374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Малоимущие: 49 семей       Многодетные:118семей          Инвалиды: 7 уч-ся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Под опекой: 8 уч-ся                 Детский  дом: 5 уч-ся               Мигранты: 38 уч-ся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   ВШУ:28                                   СОП: 10 уч-ся из них в  ПДН - 4 уч-ся, в  КДН – 6 уч-ся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788024" y="3284984"/>
          <a:ext cx="4212975" cy="3374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107504" y="3284984"/>
          <a:ext cx="461124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107504" y="188640"/>
          <a:ext cx="885698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14282" y="214290"/>
          <a:ext cx="4572032" cy="3253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5000628" y="214290"/>
          <a:ext cx="3891852" cy="3285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214282" y="3643314"/>
          <a:ext cx="4572032" cy="2882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5000628" y="3645024"/>
          <a:ext cx="392909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4716016" y="260648"/>
          <a:ext cx="4176464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323528" y="260648"/>
          <a:ext cx="410445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71472" y="642918"/>
            <a:ext cx="8072494" cy="624786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 начало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2019-2020</a:t>
            </a: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учебного года в социально опасном положении было признано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учащихся, из них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  совершившие общественно опасное деяние, а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человек отрицательно влияющие родители. На конец учебного года число, состоящих не изменилось. 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42910" y="0"/>
            <a:ext cx="7929618" cy="68634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Так, на начало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2020-2021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учебного года в социально опасном положении было признано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учащихся, из них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учащихся  совершившие общественно опасное деяние, а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человек отрицательно влияющие родители. На конец учебного года число состоящих  уменьшилось и составило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человек.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814393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На начало </a:t>
            </a:r>
            <a:r>
              <a:rPr lang="ru-RU" sz="4000" b="1" dirty="0" smtClean="0">
                <a:solidFill>
                  <a:schemeClr val="tx2"/>
                </a:solidFill>
              </a:rPr>
              <a:t>2021 – 2022 </a:t>
            </a:r>
            <a:r>
              <a:rPr lang="ru-RU" sz="4000" dirty="0" smtClean="0"/>
              <a:t>учебного года </a:t>
            </a:r>
            <a:r>
              <a:rPr lang="ru-RU" sz="4000" b="1" dirty="0" smtClean="0">
                <a:solidFill>
                  <a:schemeClr val="tx2"/>
                </a:solidFill>
              </a:rPr>
              <a:t>10</a:t>
            </a:r>
            <a:r>
              <a:rPr lang="ru-RU" sz="4000" dirty="0" smtClean="0"/>
              <a:t> несовершеннолетних состояло на учёте. Из них </a:t>
            </a:r>
            <a:r>
              <a:rPr lang="ru-RU" sz="4000" b="1" dirty="0" smtClean="0">
                <a:solidFill>
                  <a:schemeClr val="tx2"/>
                </a:solidFill>
              </a:rPr>
              <a:t>4 </a:t>
            </a:r>
            <a:r>
              <a:rPr lang="ru-RU" sz="4000" dirty="0" smtClean="0"/>
              <a:t>учащихся совершившие общественно опасное деяние и </a:t>
            </a:r>
            <a:r>
              <a:rPr lang="ru-RU" sz="4000" b="1" dirty="0" smtClean="0">
                <a:solidFill>
                  <a:schemeClr val="tx2"/>
                </a:solidFill>
              </a:rPr>
              <a:t>6 </a:t>
            </a:r>
            <a:r>
              <a:rPr lang="ru-RU" sz="4000" dirty="0" smtClean="0"/>
              <a:t>учащихся  отрицательно влияющие родители. </a:t>
            </a:r>
            <a:endParaRPr lang="ru-RU" sz="4000" dirty="0" smtClean="0"/>
          </a:p>
          <a:p>
            <a:pPr algn="ctr"/>
            <a:r>
              <a:rPr lang="ru-RU" sz="4000" dirty="0" smtClean="0"/>
              <a:t>На сегодняшний день состоящих с СОП увеличилось и составляет </a:t>
            </a:r>
            <a:r>
              <a:rPr lang="ru-RU" sz="4000" b="1" dirty="0" smtClean="0">
                <a:solidFill>
                  <a:schemeClr val="tx2"/>
                </a:solidFill>
              </a:rPr>
              <a:t>14</a:t>
            </a:r>
            <a:r>
              <a:rPr lang="ru-RU" sz="4000" b="1" dirty="0" smtClean="0"/>
              <a:t> </a:t>
            </a:r>
            <a:r>
              <a:rPr lang="ru-RU" sz="4000" dirty="0" smtClean="0"/>
              <a:t>учащихся.</a:t>
            </a: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571480"/>
            <a:ext cx="75724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cs typeface="Times New Roman" panose="02020603050405020304" pitchFamily="18" charset="0"/>
              </a:rPr>
              <a:t>Наша школа активно принимает на учебу детей разных социальных категорий, в том числе детей, находящихся в социально опасном положение, поэтому число состоящих на учете как семьи СОП у нас постоянно пополняются. </a:t>
            </a:r>
            <a:endParaRPr lang="ru-RU" sz="40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3432</Words>
  <Application>WPS Presentation</Application>
  <PresentationFormat>Экран (4:3)</PresentationFormat>
  <Paragraphs>65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SimSun</vt:lpstr>
      <vt:lpstr>Wingdings</vt:lpstr>
      <vt:lpstr>Century Gothic</vt:lpstr>
      <vt:lpstr>Courier New</vt:lpstr>
      <vt:lpstr>Times New Roman</vt:lpstr>
      <vt:lpstr>Palatino Linotype</vt:lpstr>
      <vt:lpstr>Segoe Print</vt:lpstr>
      <vt:lpstr>Microsoft YaHei</vt:lpstr>
      <vt:lpstr/>
      <vt:lpstr>Arial Unicode MS</vt:lpstr>
      <vt:lpstr>Calibri</vt:lpstr>
      <vt:lpstr>Исполнительная</vt:lpstr>
      <vt:lpstr>Социальная работа </vt:lpstr>
      <vt:lpstr>Социальный паспорт школы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Профилактическая работа </vt:lpstr>
      <vt:lpstr>PowerPoint 演示文稿</vt:lpstr>
      <vt:lpstr>Заключение</vt:lpstr>
      <vt:lpstr>PowerPoint 演示文稿</vt:lpstr>
      <vt:lpstr>Спасибо  за 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ЭМОЦИОНАЛЬНОЕ ВОЗДЕЙСТВИЕ ЦВЕТА В ЖИВОПИСИ</dc:title>
  <dc:creator>Дима</dc:creator>
  <cp:lastModifiedBy>ОБЖ</cp:lastModifiedBy>
  <cp:revision>52</cp:revision>
  <dcterms:created xsi:type="dcterms:W3CDTF">2020-05-31T11:42:00Z</dcterms:created>
  <dcterms:modified xsi:type="dcterms:W3CDTF">2022-04-18T10:32:28Z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1049-11.2.0.8339</vt:lpwstr>
  </property>
</Properties>
</file>